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7" r:id="rId4"/>
    <p:sldId id="265" r:id="rId5"/>
    <p:sldId id="268" r:id="rId6"/>
    <p:sldId id="270" r:id="rId7"/>
    <p:sldId id="266" r:id="rId8"/>
    <p:sldId id="264" r:id="rId9"/>
    <p:sldId id="271" r:id="rId10"/>
    <p:sldId id="272" r:id="rId11"/>
    <p:sldId id="274" r:id="rId12"/>
    <p:sldId id="275" r:id="rId13"/>
    <p:sldId id="27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7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2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94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39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50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7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9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35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7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5595-D792-4A6D-9C6E-A9A55558A645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537C-200A-4B1B-BEF8-C135C151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8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1" y="4710545"/>
            <a:ext cx="4001137" cy="12159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4532" y="397164"/>
            <a:ext cx="1180098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CURSOS SENAI</a:t>
            </a:r>
          </a:p>
          <a:p>
            <a:pPr algn="ctr"/>
            <a:endParaRPr lang="pt-BR" sz="40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pt-BR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PARCERIA COM PREFEITURA MUNICIPAL DE MARAVILHA</a:t>
            </a: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pt-BR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Apoio: Associação Empresarial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20" y="3915287"/>
            <a:ext cx="2804959" cy="20028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74937" t="5365" r="11375" b="73567"/>
          <a:stretch/>
        </p:blipFill>
        <p:spPr>
          <a:xfrm>
            <a:off x="8294252" y="4540303"/>
            <a:ext cx="3518010" cy="13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8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02" y="339481"/>
            <a:ext cx="2036068" cy="6187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41" y="526473"/>
            <a:ext cx="7227535" cy="25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02" y="339481"/>
            <a:ext cx="2036068" cy="6187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3144" y="339481"/>
            <a:ext cx="11833304" cy="7386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Disposição das vagas para inscrição:</a:t>
            </a:r>
          </a:p>
          <a:p>
            <a:pPr marL="571500" indent="-571500">
              <a:buFontTx/>
              <a:buChar char="-"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50% das vagas trabalhador da indústria</a:t>
            </a:r>
          </a:p>
          <a:p>
            <a:pPr marL="571500" indent="-571500">
              <a:buFontTx/>
              <a:buChar char="-"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50% das vagas comunidade</a:t>
            </a:r>
          </a:p>
          <a:p>
            <a:endParaRPr lang="pt-BR" sz="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inscrição:</a:t>
            </a:r>
          </a:p>
          <a:p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Eletricista de Automação Industrial – 112h</a:t>
            </a:r>
          </a:p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Ensino fundamental completo</a:t>
            </a:r>
          </a:p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Conhecimentos em Eletricidade</a:t>
            </a: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Soldador Básico (Eletrodo Revestido e MIG-MAG) - 112 horas</a:t>
            </a:r>
          </a:p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-   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Ensino fundamental incompleto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(4º ano)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5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02" y="339481"/>
            <a:ext cx="2036068" cy="6187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3144" y="339481"/>
            <a:ext cx="1172532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de Inscrição:</a:t>
            </a:r>
          </a:p>
          <a:p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pt-BR" sz="3200" dirty="0" smtClean="0">
                <a:solidFill>
                  <a:srgbClr val="0070C0"/>
                </a:solidFill>
              </a:rPr>
              <a:t>Associação Empresarial – trabalhador da indústria</a:t>
            </a:r>
            <a:endParaRPr lang="pt-BR" sz="3200" dirty="0" smtClean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pt-BR" sz="3200" dirty="0">
                <a:solidFill>
                  <a:srgbClr val="0070C0"/>
                </a:solidFill>
              </a:rPr>
              <a:t>Secretaria de Indústria, Comércio e </a:t>
            </a:r>
            <a:r>
              <a:rPr lang="pt-BR" sz="3200" dirty="0" smtClean="0">
                <a:solidFill>
                  <a:srgbClr val="0070C0"/>
                </a:solidFill>
              </a:rPr>
              <a:t>Turismo - comunidade</a:t>
            </a:r>
            <a:endParaRPr lang="pt-BR" sz="3200" dirty="0" smtClean="0">
              <a:solidFill>
                <a:srgbClr val="0070C0"/>
              </a:solidFill>
            </a:endParaRPr>
          </a:p>
          <a:p>
            <a:endParaRPr lang="pt-BR" sz="3600" b="1" dirty="0">
              <a:solidFill>
                <a:srgbClr val="0070C0"/>
              </a:solidFill>
            </a:endParaRPr>
          </a:p>
          <a:p>
            <a:r>
              <a:rPr lang="pt-BR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para Inscrição:</a:t>
            </a:r>
          </a:p>
          <a:p>
            <a:endParaRPr lang="pt-BR" sz="1600" b="1" dirty="0">
              <a:solidFill>
                <a:srgbClr val="0070C0"/>
              </a:solidFill>
            </a:endParaRPr>
          </a:p>
          <a:p>
            <a:r>
              <a:rPr lang="pt-BR" sz="3600" dirty="0">
                <a:solidFill>
                  <a:srgbClr val="0070C0"/>
                </a:solidFill>
              </a:rPr>
              <a:t>- </a:t>
            </a:r>
            <a:r>
              <a:rPr lang="pt-BR" sz="3200" dirty="0">
                <a:solidFill>
                  <a:srgbClr val="0070C0"/>
                </a:solidFill>
              </a:rPr>
              <a:t>CPF</a:t>
            </a:r>
          </a:p>
          <a:p>
            <a:r>
              <a:rPr lang="pt-BR" sz="3200" dirty="0">
                <a:solidFill>
                  <a:srgbClr val="0070C0"/>
                </a:solidFill>
              </a:rPr>
              <a:t>- RG</a:t>
            </a:r>
          </a:p>
          <a:p>
            <a:r>
              <a:rPr lang="pt-BR" sz="3200" dirty="0">
                <a:solidFill>
                  <a:srgbClr val="0070C0"/>
                </a:solidFill>
              </a:rPr>
              <a:t>- Comprovante de Residência atual</a:t>
            </a:r>
          </a:p>
          <a:p>
            <a:r>
              <a:rPr lang="pt-BR" sz="3200" dirty="0">
                <a:solidFill>
                  <a:srgbClr val="0070C0"/>
                </a:solidFill>
              </a:rPr>
              <a:t>- Cópia do registro na CTPS ou folha de pagamento para comprovar trabalho na indústria e </a:t>
            </a:r>
            <a:r>
              <a:rPr lang="pt-BR" sz="3200" dirty="0" smtClean="0">
                <a:solidFill>
                  <a:srgbClr val="0070C0"/>
                </a:solidFill>
              </a:rPr>
              <a:t>função/área.</a:t>
            </a:r>
            <a:endParaRPr lang="pt-BR" sz="3200" dirty="0">
              <a:solidFill>
                <a:srgbClr val="0070C0"/>
              </a:solidFill>
            </a:endParaRP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2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" y="5501274"/>
            <a:ext cx="3161945" cy="9608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2546" y="397164"/>
            <a:ext cx="924496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LANÇAMENTO DO PROJETO</a:t>
            </a:r>
          </a:p>
          <a:p>
            <a:pPr algn="ctr"/>
            <a:endParaRPr lang="pt-BR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INÍCIO DOS CURSOS</a:t>
            </a:r>
          </a:p>
          <a:p>
            <a:pPr algn="ctr"/>
            <a:endParaRPr lang="pt-BR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24 de fevereiro de 2022 às </a:t>
            </a:r>
            <a:r>
              <a:rPr lang="pt-B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19h</a:t>
            </a:r>
          </a:p>
          <a:p>
            <a:pPr algn="ctr"/>
            <a:r>
              <a:rPr lang="pt-BR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Aula </a:t>
            </a:r>
            <a:r>
              <a:rPr lang="pt-BR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</a:t>
            </a:r>
            <a:r>
              <a:rPr lang="pt-BR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naugural</a:t>
            </a:r>
            <a:endParaRPr lang="pt-BR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Local: auditório da AE.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9" y="4871069"/>
            <a:ext cx="2216651" cy="15827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74937" t="5365" r="11375" b="73567"/>
          <a:stretch/>
        </p:blipFill>
        <p:spPr>
          <a:xfrm>
            <a:off x="8608285" y="5360925"/>
            <a:ext cx="2780148" cy="10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81" y="261402"/>
            <a:ext cx="2036068" cy="6187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7856" y="1689009"/>
            <a:ext cx="58743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Conhecimentos</a:t>
            </a:r>
          </a:p>
          <a:p>
            <a:r>
              <a:rPr lang="pt-BR" dirty="0"/>
              <a:t>· Histórico da automação.</a:t>
            </a:r>
          </a:p>
          <a:p>
            <a:r>
              <a:rPr lang="pt-BR" dirty="0"/>
              <a:t>· Características de processos</a:t>
            </a:r>
          </a:p>
          <a:p>
            <a:r>
              <a:rPr lang="pt-BR" dirty="0"/>
              <a:t>· Sensores e atuadores</a:t>
            </a:r>
          </a:p>
          <a:p>
            <a:r>
              <a:rPr lang="pt-BR" dirty="0"/>
              <a:t> Equipamentos de leitura de variáveis de processo</a:t>
            </a:r>
          </a:p>
          <a:p>
            <a:r>
              <a:rPr lang="pt-BR" dirty="0"/>
              <a:t> Analógica</a:t>
            </a:r>
          </a:p>
          <a:p>
            <a:r>
              <a:rPr lang="pt-BR" dirty="0"/>
              <a:t> Digital</a:t>
            </a:r>
          </a:p>
          <a:p>
            <a:r>
              <a:rPr lang="pt-BR" dirty="0"/>
              <a:t> Equipamentos para atuação em variáveis de processo</a:t>
            </a:r>
          </a:p>
          <a:p>
            <a:r>
              <a:rPr lang="pt-BR" dirty="0"/>
              <a:t> Analógica</a:t>
            </a:r>
          </a:p>
          <a:p>
            <a:r>
              <a:rPr lang="pt-BR" dirty="0"/>
              <a:t> Digital</a:t>
            </a:r>
          </a:p>
          <a:p>
            <a:endParaRPr lang="pt-BR" dirty="0"/>
          </a:p>
          <a:p>
            <a:r>
              <a:rPr lang="pt-BR" dirty="0"/>
              <a:t>· Chave de partida suave </a:t>
            </a:r>
            <a:r>
              <a:rPr lang="pt-BR" dirty="0" err="1"/>
              <a:t>SoftStart</a:t>
            </a:r>
            <a:endParaRPr lang="pt-BR" dirty="0"/>
          </a:p>
          <a:p>
            <a:r>
              <a:rPr lang="pt-BR" dirty="0"/>
              <a:t> Princípio de funcionamento</a:t>
            </a:r>
          </a:p>
          <a:p>
            <a:r>
              <a:rPr lang="pt-BR" dirty="0"/>
              <a:t> Características técnicas</a:t>
            </a:r>
          </a:p>
          <a:p>
            <a:r>
              <a:rPr lang="pt-BR" dirty="0"/>
              <a:t> Dimensionamento</a:t>
            </a:r>
          </a:p>
          <a:p>
            <a:r>
              <a:rPr lang="pt-BR" dirty="0"/>
              <a:t> Parametrizações</a:t>
            </a:r>
          </a:p>
          <a:p>
            <a:r>
              <a:rPr lang="pt-BR" dirty="0"/>
              <a:t> Acionamentos típicos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96363" y="2206291"/>
            <a:ext cx="5153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· Controladores de processo</a:t>
            </a:r>
          </a:p>
          <a:p>
            <a:r>
              <a:rPr lang="pt-BR" dirty="0"/>
              <a:t> Tipos e controle</a:t>
            </a:r>
          </a:p>
          <a:p>
            <a:r>
              <a:rPr lang="pt-BR" dirty="0"/>
              <a:t> Tipos de sensores</a:t>
            </a:r>
          </a:p>
          <a:p>
            <a:r>
              <a:rPr lang="pt-BR" dirty="0"/>
              <a:t> Funcionamento dos controladores</a:t>
            </a:r>
          </a:p>
          <a:p>
            <a:r>
              <a:rPr lang="pt-BR" dirty="0"/>
              <a:t> Parametrização básica em controladores</a:t>
            </a:r>
          </a:p>
          <a:p>
            <a:endParaRPr lang="pt-BR" dirty="0"/>
          </a:p>
          <a:p>
            <a:r>
              <a:rPr lang="pt-BR" dirty="0"/>
              <a:t>· Controladores lógicos programáveis</a:t>
            </a:r>
          </a:p>
          <a:p>
            <a:r>
              <a:rPr lang="pt-BR" dirty="0"/>
              <a:t> Histórico dos </a:t>
            </a:r>
            <a:r>
              <a:rPr lang="pt-BR" dirty="0" err="1"/>
              <a:t>CLP’s</a:t>
            </a:r>
            <a:endParaRPr lang="pt-BR" dirty="0"/>
          </a:p>
          <a:p>
            <a:r>
              <a:rPr lang="pt-BR" dirty="0"/>
              <a:t> Características dos </a:t>
            </a:r>
            <a:r>
              <a:rPr lang="pt-BR" dirty="0" err="1"/>
              <a:t>CLP’s</a:t>
            </a:r>
            <a:endParaRPr lang="pt-BR" dirty="0"/>
          </a:p>
          <a:p>
            <a:r>
              <a:rPr lang="pt-BR" dirty="0"/>
              <a:t> Introdução a circuitos lógicos digitais</a:t>
            </a:r>
          </a:p>
          <a:p>
            <a:r>
              <a:rPr lang="pt-BR" dirty="0"/>
              <a:t> Linguagens de programação para </a:t>
            </a:r>
            <a:r>
              <a:rPr lang="pt-BR" dirty="0" err="1"/>
              <a:t>CLP’s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err="1"/>
              <a:t>Ladder</a:t>
            </a:r>
            <a:endParaRPr lang="pt-BR" dirty="0"/>
          </a:p>
          <a:p>
            <a:r>
              <a:rPr lang="pt-BR" dirty="0"/>
              <a:t> Blocos e lista de instruções</a:t>
            </a:r>
          </a:p>
          <a:p>
            <a:r>
              <a:rPr lang="pt-BR" dirty="0"/>
              <a:t> Instruções e funções básicas</a:t>
            </a:r>
          </a:p>
          <a:p>
            <a:r>
              <a:rPr lang="pt-BR" dirty="0"/>
              <a:t> Contato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67856" y="272095"/>
            <a:ext cx="1174865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Eletricista de Automação Industrial – 112h</a:t>
            </a:r>
          </a:p>
          <a:p>
            <a:endParaRPr lang="pt-BR" dirty="0"/>
          </a:p>
          <a:p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Competências</a:t>
            </a:r>
            <a:r>
              <a:rPr lang="pt-BR" sz="2100" dirty="0"/>
              <a:t>: Executar instalações elétricas e programações voltadas à automação para área industrial.</a:t>
            </a:r>
          </a:p>
        </p:txBody>
      </p:sp>
    </p:spTree>
    <p:extLst>
      <p:ext uri="{BB962C8B-B14F-4D97-AF65-F5344CB8AC3E}">
        <p14:creationId xmlns:p14="http://schemas.microsoft.com/office/powerpoint/2010/main" val="30182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20" y="293300"/>
            <a:ext cx="2036068" cy="6187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560290" y="453003"/>
            <a:ext cx="574501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Postura Profissional </a:t>
            </a:r>
          </a:p>
          <a:p>
            <a:r>
              <a:rPr lang="pt-BR" dirty="0"/>
              <a:t>- Relações Humanas no Trabalho </a:t>
            </a:r>
          </a:p>
          <a:p>
            <a:r>
              <a:rPr lang="pt-BR" dirty="0"/>
              <a:t>- Responsabilidades do cargo</a:t>
            </a:r>
          </a:p>
          <a:p>
            <a:r>
              <a:rPr lang="pt-BR" dirty="0"/>
              <a:t>- Atendimento aos clientes</a:t>
            </a:r>
          </a:p>
          <a:p>
            <a:r>
              <a:rPr lang="pt-BR" dirty="0"/>
              <a:t>- Ética</a:t>
            </a:r>
          </a:p>
          <a:p>
            <a:r>
              <a:rPr lang="pt-BR" dirty="0"/>
              <a:t>- Comunicação</a:t>
            </a:r>
          </a:p>
          <a:p>
            <a:r>
              <a:rPr lang="pt-BR" dirty="0"/>
              <a:t>- Organização</a:t>
            </a:r>
          </a:p>
          <a:p>
            <a:r>
              <a:rPr lang="pt-BR" dirty="0"/>
              <a:t>- Assiduidade</a:t>
            </a:r>
          </a:p>
          <a:p>
            <a:r>
              <a:rPr lang="pt-BR" dirty="0"/>
              <a:t>- Asseio e limpeza no ambiente de trabalho</a:t>
            </a:r>
          </a:p>
          <a:p>
            <a:r>
              <a:rPr lang="pt-BR" dirty="0"/>
              <a:t>- Conhecimento, compreensão, confiança, cooperação e parceria entre as partes que se relacionam.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2" y="453003"/>
            <a:ext cx="3109229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92" y="505736"/>
            <a:ext cx="2036068" cy="6187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08000" y="1406235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/>
              <a:t>SENSORES</a:t>
            </a:r>
          </a:p>
          <a:p>
            <a:r>
              <a:rPr lang="pt-BR" sz="2000" dirty="0"/>
              <a:t>Sensores indutivos e capacitivos</a:t>
            </a:r>
          </a:p>
          <a:p>
            <a:r>
              <a:rPr lang="pt-BR" sz="2000" dirty="0"/>
              <a:t>Medidores de vazão</a:t>
            </a:r>
          </a:p>
          <a:p>
            <a:r>
              <a:rPr lang="pt-BR" sz="2000" dirty="0" err="1"/>
              <a:t>Encoders</a:t>
            </a:r>
            <a:r>
              <a:rPr lang="pt-BR" sz="2000" dirty="0"/>
              <a:t> e </a:t>
            </a:r>
            <a:r>
              <a:rPr lang="pt-BR" sz="2000" dirty="0" err="1"/>
              <a:t>resolvers</a:t>
            </a:r>
            <a:endParaRPr lang="pt-BR" sz="2000" dirty="0"/>
          </a:p>
          <a:p>
            <a:r>
              <a:rPr lang="pt-BR" sz="2000" dirty="0"/>
              <a:t>Termopares e PT100</a:t>
            </a:r>
          </a:p>
          <a:p>
            <a:r>
              <a:rPr lang="pt-BR" sz="2000" dirty="0"/>
              <a:t>Transdutores de pressão</a:t>
            </a:r>
          </a:p>
          <a:p>
            <a:r>
              <a:rPr lang="pt-BR" sz="2000" dirty="0"/>
              <a:t>Sensores de peso (células de carga)</a:t>
            </a:r>
          </a:p>
          <a:p>
            <a:endParaRPr lang="pt-BR" sz="2000" dirty="0"/>
          </a:p>
          <a:p>
            <a:r>
              <a:rPr lang="pt-BR" sz="2000" dirty="0"/>
              <a:t>ATUADORES</a:t>
            </a:r>
          </a:p>
          <a:p>
            <a:r>
              <a:rPr lang="pt-BR" sz="2000" dirty="0"/>
              <a:t>Resistências</a:t>
            </a:r>
          </a:p>
          <a:p>
            <a:r>
              <a:rPr lang="pt-BR" sz="2000" dirty="0"/>
              <a:t>Válvulas </a:t>
            </a:r>
            <a:r>
              <a:rPr lang="pt-BR" sz="2000" dirty="0" err="1"/>
              <a:t>on</a:t>
            </a:r>
            <a:r>
              <a:rPr lang="pt-BR" sz="2000" dirty="0"/>
              <a:t>-off e proporcionais</a:t>
            </a:r>
          </a:p>
          <a:p>
            <a:endParaRPr lang="pt-BR" sz="2000" dirty="0"/>
          </a:p>
          <a:p>
            <a:r>
              <a:rPr lang="pt-BR" sz="2000" dirty="0"/>
              <a:t>PARTIDAS</a:t>
            </a:r>
          </a:p>
          <a:p>
            <a:r>
              <a:rPr lang="pt-BR" sz="2000" dirty="0"/>
              <a:t>Soft-starter</a:t>
            </a:r>
          </a:p>
          <a:p>
            <a:r>
              <a:rPr lang="pt-BR" sz="2000" dirty="0"/>
              <a:t>Inversor de frequência</a:t>
            </a:r>
          </a:p>
          <a:p>
            <a:r>
              <a:rPr lang="pt-BR" sz="2000" dirty="0" err="1"/>
              <a:t>Servoconversor</a:t>
            </a:r>
            <a:r>
              <a:rPr lang="pt-BR" sz="2000" dirty="0"/>
              <a:t> e </a:t>
            </a:r>
            <a:r>
              <a:rPr lang="pt-BR" sz="2000" dirty="0" err="1"/>
              <a:t>Servomotor</a:t>
            </a:r>
            <a:endParaRPr lang="pt-BR" sz="20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27" y="1177562"/>
            <a:ext cx="4001328" cy="56607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8836" y="321070"/>
            <a:ext cx="742735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Equipamentos Necessários para as aulas práticas</a:t>
            </a: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Parceria com as empresas para empréstimo destes itens:</a:t>
            </a:r>
          </a:p>
        </p:txBody>
      </p:sp>
    </p:spTree>
    <p:extLst>
      <p:ext uri="{BB962C8B-B14F-4D97-AF65-F5344CB8AC3E}">
        <p14:creationId xmlns:p14="http://schemas.microsoft.com/office/powerpoint/2010/main" val="306898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02" y="339481"/>
            <a:ext cx="2036068" cy="6187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993" y="609272"/>
            <a:ext cx="7576334" cy="60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56" y="441081"/>
            <a:ext cx="2036068" cy="6187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61" y="441081"/>
            <a:ext cx="6592025" cy="20475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82060" y="2678216"/>
            <a:ext cx="7276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Empresas parceiras para visita técnica:</a:t>
            </a:r>
          </a:p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3200" b="1" dirty="0" err="1" smtClean="0">
                <a:solidFill>
                  <a:schemeClr val="accent1">
                    <a:lumMod val="50000"/>
                  </a:schemeClr>
                </a:solidFill>
              </a:rPr>
              <a:t>Reafrio</a:t>
            </a:r>
            <a:endParaRPr lang="pt-B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3200" b="1" dirty="0" err="1" smtClean="0">
                <a:solidFill>
                  <a:schemeClr val="accent1">
                    <a:lumMod val="50000"/>
                  </a:schemeClr>
                </a:solidFill>
              </a:rPr>
              <a:t>Rotoplast</a:t>
            </a:r>
            <a:endParaRPr lang="pt-BR" sz="2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243731" y="2272425"/>
            <a:ext cx="1333215" cy="12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8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77" y="5832016"/>
            <a:ext cx="2036068" cy="6187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98765" y="409192"/>
            <a:ext cx="114253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Soldador Básico (Eletrodo Revestido e MIG-MAG) - 112 horas.</a:t>
            </a:r>
          </a:p>
          <a:p>
            <a:endParaRPr lang="pt-BR" dirty="0"/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Conteúdo Programático: 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800" dirty="0"/>
          </a:p>
          <a:p>
            <a:pPr>
              <a:lnSpc>
                <a:spcPct val="150000"/>
              </a:lnSpc>
            </a:pPr>
            <a:r>
              <a:rPr lang="pt-BR" sz="2000" dirty="0"/>
              <a:t>Processo Eletrodo Revestido - Processo </a:t>
            </a:r>
            <a:r>
              <a:rPr lang="pt-BR" sz="2000" dirty="0" err="1"/>
              <a:t>Mig</a:t>
            </a:r>
            <a:r>
              <a:rPr lang="pt-BR" sz="2000" dirty="0"/>
              <a:t>/</a:t>
            </a:r>
            <a:r>
              <a:rPr lang="pt-BR" sz="2000" dirty="0" err="1"/>
              <a:t>Mag</a:t>
            </a:r>
            <a:r>
              <a:rPr lang="pt-BR" sz="2000" dirty="0"/>
              <a:t> - Preparação de juntas - Consumíveis - Equipamentos de Soldagem - Soldagem de aço baixo carbono e médio carbono - Posições de soldagem (Conforme norma ASME) - Simbologia de soldagem conforme norma ABNT - Defeitos de soldagem, suas causas e soluções - Equipamentos de Segurança e Limpeza - Metrologia (escala, trena e paquímetro) - Leitura e Interpretação de desenho técnico mecânico.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9455" y="4117713"/>
            <a:ext cx="3870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Postura Profissional </a:t>
            </a:r>
          </a:p>
          <a:p>
            <a:endParaRPr lang="pt-BR" sz="2000" dirty="0"/>
          </a:p>
          <a:p>
            <a:r>
              <a:rPr lang="pt-BR" sz="2000" dirty="0"/>
              <a:t>- Relações Humanas no Trabalho </a:t>
            </a:r>
          </a:p>
          <a:p>
            <a:r>
              <a:rPr lang="pt-BR" sz="2000" dirty="0"/>
              <a:t>- Responsabilidades do cargo</a:t>
            </a:r>
          </a:p>
          <a:p>
            <a:r>
              <a:rPr lang="pt-BR" sz="2000" dirty="0"/>
              <a:t>- Atendimento aos clientes</a:t>
            </a:r>
          </a:p>
          <a:p>
            <a:r>
              <a:rPr lang="pt-BR" sz="2000" dirty="0"/>
              <a:t>- Ética</a:t>
            </a:r>
          </a:p>
          <a:p>
            <a:r>
              <a:rPr lang="pt-BR" sz="2000" dirty="0"/>
              <a:t>- Comunicação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61165" y="4745549"/>
            <a:ext cx="5495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- Organização</a:t>
            </a:r>
          </a:p>
          <a:p>
            <a:r>
              <a:rPr lang="pt-BR" sz="2000" dirty="0"/>
              <a:t>- Assiduidade</a:t>
            </a:r>
          </a:p>
          <a:p>
            <a:r>
              <a:rPr lang="pt-BR" sz="2000" dirty="0"/>
              <a:t>- Asseio e limpeza no ambiente de trabalho</a:t>
            </a:r>
          </a:p>
          <a:p>
            <a:r>
              <a:rPr lang="pt-BR" sz="2000" dirty="0"/>
              <a:t>- Conhecimento, compreensão, confiança, cooperação e parceria entre as partes que se relacionam.</a:t>
            </a:r>
          </a:p>
        </p:txBody>
      </p:sp>
    </p:spTree>
    <p:extLst>
      <p:ext uri="{BB962C8B-B14F-4D97-AF65-F5344CB8AC3E}">
        <p14:creationId xmlns:p14="http://schemas.microsoft.com/office/powerpoint/2010/main" val="286590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65" y="5985931"/>
            <a:ext cx="2036068" cy="61874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7018" y="125686"/>
            <a:ext cx="117856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srgbClr val="5B9BD5">
                    <a:lumMod val="50000"/>
                  </a:srgbClr>
                </a:solidFill>
              </a:rPr>
              <a:t>Equipamentos/materiais necessários para realizar as aulas práticas</a:t>
            </a:r>
            <a:r>
              <a:rPr lang="pt-BR" sz="2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pt-BR" sz="2800" b="1" dirty="0">
                <a:solidFill>
                  <a:srgbClr val="5B9BD5">
                    <a:lumMod val="50000"/>
                  </a:srgbClr>
                </a:solidFill>
              </a:rPr>
              <a:t>dentro </a:t>
            </a:r>
            <a:r>
              <a:rPr lang="pt-BR" sz="2800" b="1" dirty="0" smtClean="0">
                <a:solidFill>
                  <a:srgbClr val="5B9BD5">
                    <a:lumMod val="50000"/>
                  </a:srgbClr>
                </a:solidFill>
              </a:rPr>
              <a:t>da empresa: </a:t>
            </a:r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10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pt-BR" sz="2800" b="1" dirty="0">
              <a:solidFill>
                <a:srgbClr val="5B9BD5">
                  <a:lumMod val="50000"/>
                </a:srgbClr>
              </a:solidFill>
            </a:endParaRPr>
          </a:p>
          <a:p>
            <a:pPr marL="457200" lvl="0" indent="-457200">
              <a:buFontTx/>
              <a:buChar char="-"/>
            </a:pPr>
            <a:endParaRPr lang="pt-BR" sz="105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pt-BR" sz="2800" b="1" dirty="0" smtClean="0">
                <a:solidFill>
                  <a:srgbClr val="5B9BD5">
                    <a:lumMod val="50000"/>
                  </a:srgbClr>
                </a:solidFill>
              </a:rPr>
              <a:t>Empresa parceira para realizar as aulas práticas: </a:t>
            </a:r>
            <a:r>
              <a:rPr lang="pt-BR" sz="2800" b="1" dirty="0" err="1" smtClean="0">
                <a:solidFill>
                  <a:srgbClr val="5B9BD5">
                    <a:lumMod val="50000"/>
                  </a:srgbClr>
                </a:solidFill>
              </a:rPr>
              <a:t>Reafrio</a:t>
            </a:r>
            <a:r>
              <a:rPr lang="pt-BR" sz="2800" b="1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pt-BR" sz="3200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84799"/>
              </p:ext>
            </p:extLst>
          </p:nvPr>
        </p:nvGraphicFramePr>
        <p:xfrm>
          <a:off x="794330" y="1218331"/>
          <a:ext cx="10575632" cy="4552410"/>
        </p:xfrm>
        <a:graphic>
          <a:graphicData uri="http://schemas.openxmlformats.org/drawingml/2006/table">
            <a:tbl>
              <a:tblPr/>
              <a:tblGrid>
                <a:gridCol w="3279784">
                  <a:extLst>
                    <a:ext uri="{9D8B030D-6E8A-4147-A177-3AD203B41FA5}">
                      <a16:colId xmlns:a16="http://schemas.microsoft.com/office/drawing/2014/main" val="2310087644"/>
                    </a:ext>
                  </a:extLst>
                </a:gridCol>
                <a:gridCol w="7087157">
                  <a:extLst>
                    <a:ext uri="{9D8B030D-6E8A-4147-A177-3AD203B41FA5}">
                      <a16:colId xmlns:a16="http://schemas.microsoft.com/office/drawing/2014/main" val="198010916"/>
                    </a:ext>
                  </a:extLst>
                </a:gridCol>
                <a:gridCol w="208691">
                  <a:extLst>
                    <a:ext uri="{9D8B030D-6E8A-4147-A177-3AD203B41FA5}">
                      <a16:colId xmlns:a16="http://schemas.microsoft.com/office/drawing/2014/main" val="369164744"/>
                    </a:ext>
                  </a:extLst>
                </a:gridCol>
              </a:tblGrid>
              <a:tr h="31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Mistura para solda MIG MAG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Mistura para solda MIG MAG 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A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7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09692"/>
                  </a:ext>
                </a:extLst>
              </a:tr>
              <a:tr h="548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Aço carbono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7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Retalhos de aço carbono, espessura de 2, 3, 6,35 e 8mm cortadas no tamanho de 50x100mm, 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807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7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7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24930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Escova de aço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7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Escova de aço carbono circular torcida 4 pol. M14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A07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7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7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86826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Escova de aço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7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Escova de aço manual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407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7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7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36671"/>
                  </a:ext>
                </a:extLst>
              </a:tr>
              <a:tr h="31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>
                          <a:effectLst/>
                        </a:rPr>
                        <a:t>Bocal tocha sumig 315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7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Bocal Cônico </a:t>
                      </a:r>
                      <a:r>
                        <a:rPr lang="pt-BR" sz="1800" b="0" dirty="0" err="1">
                          <a:effectLst/>
                        </a:rPr>
                        <a:t>Sumig</a:t>
                      </a:r>
                      <a:r>
                        <a:rPr lang="pt-BR" sz="1800" b="0" dirty="0">
                          <a:effectLst/>
                        </a:rPr>
                        <a:t> 05.001.002 26Mm 17 X 26Mm Rosca Grossa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807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7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22619"/>
                  </a:ext>
                </a:extLst>
              </a:tr>
              <a:tr h="425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Bico de contato tocha </a:t>
                      </a:r>
                      <a:r>
                        <a:rPr lang="pt-BR" sz="1800" b="0" dirty="0" err="1">
                          <a:effectLst/>
                        </a:rPr>
                        <a:t>sumig</a:t>
                      </a:r>
                      <a:r>
                        <a:rPr lang="pt-BR" sz="1800" b="0" dirty="0">
                          <a:effectLst/>
                        </a:rPr>
                        <a:t> 315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Bico de contato SU 315, 1.0mm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50628"/>
                  </a:ext>
                </a:extLst>
              </a:tr>
              <a:tr h="31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>
                          <a:effectLst/>
                        </a:rPr>
                        <a:t>Difusor de gás tocha sumig 315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Difusor de Gás Tocha </a:t>
                      </a:r>
                      <a:r>
                        <a:rPr lang="pt-BR" sz="1800" b="0" dirty="0" err="1">
                          <a:effectLst/>
                        </a:rPr>
                        <a:t>Sumig</a:t>
                      </a:r>
                      <a:r>
                        <a:rPr lang="pt-BR" sz="1800" b="0" dirty="0">
                          <a:effectLst/>
                        </a:rPr>
                        <a:t> 315, rosca grossa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8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77854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>
                          <a:effectLst/>
                        </a:rPr>
                        <a:t>Bobina de arame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Bobina de arame ER 70S6, 1.00mm, 15 kg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99062"/>
                  </a:ext>
                </a:extLst>
              </a:tr>
              <a:tr h="425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>
                          <a:effectLst/>
                        </a:rPr>
                        <a:t>Anti respingo spray com silicone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dirty="0">
                          <a:effectLst/>
                        </a:rPr>
                        <a:t>Anti respingo spray com silicone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40069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>
                          <a:effectLst/>
                        </a:rPr>
                        <a:t>Disco de corte 4 1/2"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Disco de corte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8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80161"/>
                  </a:ext>
                </a:extLst>
              </a:tr>
              <a:tr h="548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disco flap para metais - Grão 60 4' 1/2"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disco Flap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A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7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7E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20686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>
                          <a:effectLst/>
                        </a:rPr>
                        <a:t>eletrodo E-7018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7E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2,5mm de </a:t>
                      </a:r>
                      <a:r>
                        <a:rPr lang="pt-BR" sz="1800" b="0" dirty="0" err="1">
                          <a:effectLst/>
                        </a:rPr>
                        <a:t>diametro</a:t>
                      </a:r>
                      <a:r>
                        <a:rPr lang="pt-BR" sz="1800" b="0" dirty="0">
                          <a:effectLst/>
                        </a:rPr>
                        <a:t> 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207E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7E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40216"/>
                  </a:ext>
                </a:extLst>
              </a:tr>
              <a:tr h="2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Eletrodo E - 6013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</a:rPr>
                        <a:t>2,5mm de diâmetro</a:t>
                      </a:r>
                    </a:p>
                  </a:txBody>
                  <a:tcPr marL="9108" marR="910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3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65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74" y="422609"/>
            <a:ext cx="2036068" cy="6187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43" y="215245"/>
            <a:ext cx="8087676" cy="64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695</Words>
  <Application>Microsoft Office PowerPoint</Application>
  <PresentationFormat>Widescreen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MARCLEY GRAEBIN</dc:creator>
  <cp:lastModifiedBy>MARCLEY GRAEBIN</cp:lastModifiedBy>
  <cp:revision>67</cp:revision>
  <dcterms:created xsi:type="dcterms:W3CDTF">2022-02-08T22:50:21Z</dcterms:created>
  <dcterms:modified xsi:type="dcterms:W3CDTF">2022-02-10T00:07:25Z</dcterms:modified>
</cp:coreProperties>
</file>